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9" r:id="rId13"/>
    <p:sldId id="270" r:id="rId14"/>
    <p:sldId id="271" r:id="rId15"/>
    <p:sldId id="272" r:id="rId16"/>
    <p:sldId id="273" r:id="rId17"/>
    <p:sldId id="274" r:id="rId18"/>
    <p:sldId id="267" r:id="rId19"/>
    <p:sldId id="268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AEAB-EAD4-486B-9F3B-1359091959F5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DEADB-F3C7-49E9-9FE0-CC40118A6CB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59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ADEADB-F3C7-49E9-9FE0-CC40118A6CB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73773-AD78-43C1-946C-6573683EC240}" type="datetimeFigureOut">
              <a:rPr lang="en-US" smtClean="0"/>
              <a:pPr/>
              <a:t>9/18/2012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1D569-24A0-4247-9E2F-36BC56DAB3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2209799"/>
          </a:xfrm>
        </p:spPr>
        <p:txBody>
          <a:bodyPr>
            <a:normAutofit/>
          </a:bodyPr>
          <a:lstStyle/>
          <a:p>
            <a:r>
              <a:rPr lang="en-US" b="1" i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Gray Oral Reading Test</a:t>
            </a: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GORT – </a:t>
            </a:r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Administration and Interpretation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Presented by:</a:t>
            </a:r>
          </a:p>
          <a:p>
            <a:r>
              <a:rPr lang="en-US" dirty="0" smtClean="0"/>
              <a:t>Kay Torchiana</a:t>
            </a:r>
          </a:p>
          <a:p>
            <a:r>
              <a:rPr lang="en-US" dirty="0" smtClean="0"/>
              <a:t>August 26,2011</a:t>
            </a:r>
          </a:p>
          <a:p>
            <a:endParaRPr lang="en-US" dirty="0"/>
          </a:p>
        </p:txBody>
      </p:sp>
      <p:pic>
        <p:nvPicPr>
          <p:cNvPr id="4" name="Picture 4" descr="Vertical Trademark 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114800"/>
            <a:ext cx="1438275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Examiner’s Qualifications: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Formal training in evaluation: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testing statistics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test administration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scoring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interpretation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specific information about reading 	evaluation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supervised practice in test administration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Test administration rules: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Become thoroughly familiar with the contents of the manual</a:t>
            </a:r>
          </a:p>
          <a:p>
            <a:r>
              <a:rPr lang="en-US" dirty="0" smtClean="0"/>
              <a:t>Administer the test free from distraction, well ventilated, lighted, quiet, private, and comfortable</a:t>
            </a:r>
          </a:p>
          <a:p>
            <a:r>
              <a:rPr lang="en-US" dirty="0" smtClean="0"/>
              <a:t>Establish rapport</a:t>
            </a:r>
          </a:p>
          <a:p>
            <a:r>
              <a:rPr lang="en-US" dirty="0" smtClean="0"/>
              <a:t>Be responsive to reader’s level of fatigue and “loss of interest”.</a:t>
            </a:r>
          </a:p>
          <a:p>
            <a:r>
              <a:rPr lang="en-US" dirty="0" smtClean="0"/>
              <a:t>Praise and encourage but… </a:t>
            </a:r>
            <a:r>
              <a:rPr lang="en-US" dirty="0" smtClean="0">
                <a:solidFill>
                  <a:srgbClr val="FF0000"/>
                </a:solidFill>
              </a:rPr>
              <a:t>NO PROMPTING!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Administration: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– 15-45 minutes (can be broken into two sessions)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Entry points – begin at grade level unless student is significantly below grade level in reading. (take your cue from the referral (RTI) data- page 5 of manual gives starting points)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Basals and Ceilings: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Fluency and Comprehension scores used to determine basals and ceilings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Computed separately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Must be computed and considered during testing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Comprehension: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Ceiling – Student missed at least 3 of 5 questions from any one story or reads the final story. </a:t>
            </a:r>
          </a:p>
          <a:p>
            <a:r>
              <a:rPr lang="en-US" dirty="0" smtClean="0"/>
              <a:t>Basal – If not already established, return to your start point and give stories in reverse order until one story has 5 correct answers or the first story has been read.  </a:t>
            </a:r>
          </a:p>
          <a:p>
            <a:r>
              <a:rPr lang="en-US" dirty="0" smtClean="0"/>
              <a:t>5 points per story is given to all stories below the basal.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Heads up!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about a double basal? (student gets 5 correct answers on two stories)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true basal is the one closest to the ceiling – student receives credit for all previous stories even if he missed some of the questions!!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first achieved basal is called a </a:t>
            </a:r>
            <a:r>
              <a:rPr lang="en-US" i="1" dirty="0" smtClean="0">
                <a:solidFill>
                  <a:srgbClr val="FF0000"/>
                </a:solidFill>
              </a:rPr>
              <a:t>false basal….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Fluency: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Obtain fluency score by converting and adding together the rate and accuracy score</a:t>
            </a:r>
          </a:p>
          <a:p>
            <a:r>
              <a:rPr lang="en-US" dirty="0" smtClean="0"/>
              <a:t>Basal – Fluency score of 9 or 10. If not already established, return to your start point and give stories in reverse order until one story has 5 correct answers or the first story has been read.  </a:t>
            </a:r>
          </a:p>
          <a:p>
            <a:r>
              <a:rPr lang="en-US" dirty="0" smtClean="0"/>
              <a:t>Ceiling – Fluency score of 2 or less</a:t>
            </a:r>
          </a:p>
          <a:p>
            <a:r>
              <a:rPr lang="en-US" dirty="0" smtClean="0"/>
              <a:t>Ten point credit is given to all stories that fall below the basal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Heads up again!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Same rules apply for double basals….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The true basal is the one closest to the ceiling – student receives credit for all previous stories even if he missed some of the questions!!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 points (rate) + 5 points (Accuracy) = 10 points </a:t>
            </a:r>
            <a:r>
              <a:rPr lang="en-US" i="1" dirty="0" smtClean="0"/>
              <a:t>(for each story even if they earned less)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Know your Protocol: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Time – (need a stop watch – preferably with a quiet on/off button)</a:t>
            </a:r>
          </a:p>
          <a:p>
            <a:r>
              <a:rPr lang="en-US" dirty="0" smtClean="0"/>
              <a:t>Deviations from print ( record on story – transfer  to page 2 later….)</a:t>
            </a:r>
          </a:p>
          <a:p>
            <a:r>
              <a:rPr lang="en-US" dirty="0" smtClean="0"/>
              <a:t>Comprehension Score – below comprehension questions</a:t>
            </a:r>
          </a:p>
          <a:p>
            <a:r>
              <a:rPr lang="en-US" dirty="0" smtClean="0"/>
              <a:t>Converting time/deviations from print to Rate/Accuracy – below comprehension s scores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Know your Protocol: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ottom of each page: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Rate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Accuracy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Fluency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Originated in 1963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 William Gray – began the GORT but died before it’s completion</a:t>
            </a:r>
          </a:p>
          <a:p>
            <a:r>
              <a:rPr lang="en-US" dirty="0" smtClean="0"/>
              <a:t>Dr. Helen M. Robinson – completed the test</a:t>
            </a:r>
          </a:p>
          <a:p>
            <a:r>
              <a:rPr lang="en-US" dirty="0" smtClean="0"/>
              <a:t>Both were renown researchers, reading specialists, and professors at the University of Chicago.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Administration: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Open manual to page 15 and read overall directions to student</a:t>
            </a:r>
          </a:p>
          <a:p>
            <a:r>
              <a:rPr lang="en-US" dirty="0" smtClean="0"/>
              <a:t>Open protocol and test booklet to first story to be read</a:t>
            </a:r>
          </a:p>
          <a:p>
            <a:r>
              <a:rPr lang="en-US" dirty="0" smtClean="0"/>
              <a:t>Read the prompt found above the story (red)</a:t>
            </a:r>
          </a:p>
          <a:p>
            <a:r>
              <a:rPr lang="en-US" dirty="0" smtClean="0"/>
              <a:t>Give the student the test booklet, point to the start of the story and say:  “Begin”</a:t>
            </a:r>
          </a:p>
          <a:p>
            <a:r>
              <a:rPr lang="en-US" dirty="0" smtClean="0"/>
              <a:t>Start timer and follow along, scoring as he reads</a:t>
            </a:r>
          </a:p>
          <a:p>
            <a:r>
              <a:rPr lang="en-US" dirty="0" smtClean="0"/>
              <a:t>Stop timer when he finishes the story</a:t>
            </a:r>
          </a:p>
          <a:p>
            <a:r>
              <a:rPr lang="en-US" dirty="0" smtClean="0"/>
              <a:t>Record time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Record Deviations from Print: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Place a slash on each word that is not read correctly – </a:t>
            </a:r>
            <a:r>
              <a:rPr lang="en-US" i="1" dirty="0" smtClean="0">
                <a:solidFill>
                  <a:srgbClr val="FF0000"/>
                </a:solidFill>
              </a:rPr>
              <a:t>write what was said above the word</a:t>
            </a:r>
          </a:p>
          <a:p>
            <a:r>
              <a:rPr lang="en-US" dirty="0" smtClean="0"/>
              <a:t>Pauses for 5 seconds – provide word and mark with a slash</a:t>
            </a:r>
          </a:p>
          <a:p>
            <a:r>
              <a:rPr lang="en-US" dirty="0" smtClean="0"/>
              <a:t>20% of words provided – Do not administer the comprehension questions . </a:t>
            </a:r>
            <a:endParaRPr lang="en-US" dirty="0"/>
          </a:p>
          <a:p>
            <a:r>
              <a:rPr lang="en-US" dirty="0" smtClean="0"/>
              <a:t>Comprehension score will be 0</a:t>
            </a:r>
          </a:p>
          <a:p>
            <a:r>
              <a:rPr lang="en-US" dirty="0" smtClean="0"/>
              <a:t>Maximum # of words that can be provided for each story is listed under each prompt.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Record Deviations from Print: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Attempts to sound out the word – give 10 seconds then provide the word and mark with a slash</a:t>
            </a:r>
          </a:p>
          <a:p>
            <a:r>
              <a:rPr lang="en-US" dirty="0" smtClean="0"/>
              <a:t>Self-corrections – place slash on the gap before the corrected word</a:t>
            </a:r>
          </a:p>
          <a:p>
            <a:r>
              <a:rPr lang="en-US" dirty="0" smtClean="0"/>
              <a:t>Repetitions – mark with a slash after the repeated word</a:t>
            </a:r>
          </a:p>
          <a:p>
            <a:r>
              <a:rPr lang="en-US" dirty="0" smtClean="0"/>
              <a:t>Skipped lines – stop the timer, redirect student to correct line, and start timer when student starts reading – counts as one deviation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Record Deviations from Print: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Sum the number of slashes</a:t>
            </a:r>
          </a:p>
          <a:p>
            <a:r>
              <a:rPr lang="en-US" dirty="0" smtClean="0"/>
              <a:t>Record below story – next to time</a:t>
            </a:r>
          </a:p>
          <a:p>
            <a:r>
              <a:rPr lang="en-US" dirty="0" smtClean="0"/>
              <a:t>Once you have the time and deviations, convert them into rate and accuracy scores using the table at the bottom of each page. </a:t>
            </a:r>
          </a:p>
          <a:p>
            <a:r>
              <a:rPr lang="en-US" dirty="0" smtClean="0"/>
              <a:t>Add together to get the fluency score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Helpful Hint…..</a:t>
            </a:r>
          </a:p>
          <a:p>
            <a:pPr>
              <a:buNone/>
            </a:pPr>
            <a:r>
              <a:rPr lang="en-US" dirty="0" smtClean="0"/>
              <a:t>Record each story until you get use to slashing and writing miscues, etc. at the same time….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Comprehension score: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AFTER</a:t>
            </a:r>
            <a:r>
              <a:rPr lang="en-US" dirty="0" smtClean="0"/>
              <a:t> the passage is read and scored, read the overall directions (page 21 of manual) </a:t>
            </a:r>
          </a:p>
          <a:p>
            <a:r>
              <a:rPr lang="en-US" dirty="0" smtClean="0"/>
              <a:t>Give the student the questions (student booklet) so they can read along while you read the questions</a:t>
            </a:r>
          </a:p>
          <a:p>
            <a:r>
              <a:rPr lang="en-US" dirty="0" smtClean="0"/>
              <a:t>Students </a:t>
            </a:r>
            <a:r>
              <a:rPr lang="en-US" i="1" u="sng" dirty="0" smtClean="0">
                <a:solidFill>
                  <a:srgbClr val="FF0000"/>
                </a:solidFill>
              </a:rPr>
              <a:t>ARE NOT </a:t>
            </a:r>
            <a:r>
              <a:rPr lang="en-US" dirty="0" smtClean="0"/>
              <a:t>allowed to scan the passage to answer questions</a:t>
            </a:r>
          </a:p>
          <a:p>
            <a:r>
              <a:rPr lang="en-US" dirty="0" smtClean="0"/>
              <a:t>Correct answers receive 1 point, incorrect answers receive 0 points</a:t>
            </a:r>
          </a:p>
          <a:p>
            <a:r>
              <a:rPr lang="en-US" dirty="0" smtClean="0"/>
              <a:t>Sum the correct answers for the comprehension score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dirty="0" smtClean="0"/>
              <a:t>Now… back to miscues…..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Miscues must be analyzed on (at least)the two “highest” stories</a:t>
            </a:r>
          </a:p>
          <a:p>
            <a:r>
              <a:rPr lang="en-US" dirty="0" smtClean="0"/>
              <a:t>A minimum of 25 miscues must be analyzed, so if there are not 25 miscues in the top two stories, analyze the next one</a:t>
            </a:r>
          </a:p>
          <a:p>
            <a:r>
              <a:rPr lang="en-US" dirty="0" smtClean="0"/>
              <a:t>If 25 miscues do not exist, administer the next highest story but do not score for Fluency and Comprehension</a:t>
            </a:r>
          </a:p>
          <a:p>
            <a:r>
              <a:rPr lang="en-US" dirty="0" smtClean="0"/>
              <a:t>Record in section 5 on the protocol, place a “1” in each of the boxes that apply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Now… back to miscues…..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a “0” in the box that does not pertain to the miscues</a:t>
            </a:r>
          </a:p>
          <a:p>
            <a:r>
              <a:rPr lang="en-US" dirty="0" smtClean="0"/>
              <a:t>Only the final production of a miscue should be recorded even if several attempts are made</a:t>
            </a:r>
          </a:p>
          <a:p>
            <a:r>
              <a:rPr lang="en-US" dirty="0" smtClean="0"/>
              <a:t>Samples of each miscue category are available on pages 23-25 and Appendix G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Calculating Miscues: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 the points and calculate the percentage for each category at the bottom of it’s column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Divide the # of categorical miscues by the total number of miscues recorded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i="1" dirty="0" smtClean="0"/>
              <a:t>Last but not Least!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Record your observations…</a:t>
            </a:r>
          </a:p>
          <a:p>
            <a:pPr algn="ctr">
              <a:buNone/>
            </a:pPr>
            <a:endParaRPr lang="en-US" dirty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Sometimes, this is the best information of all!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Kay </a:t>
            </a:r>
            <a:r>
              <a:rPr lang="en-US" dirty="0" err="1" smtClean="0"/>
              <a:t>Torchiana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2800"/>
            <a:ext cx="6400800" cy="2590800"/>
          </a:xfrm>
        </p:spPr>
        <p:txBody>
          <a:bodyPr/>
          <a:lstStyle/>
          <a:p>
            <a:r>
              <a:rPr lang="en-US" dirty="0" smtClean="0"/>
              <a:t>Region 10 </a:t>
            </a:r>
          </a:p>
          <a:p>
            <a:r>
              <a:rPr lang="en-US" dirty="0" smtClean="0"/>
              <a:t>Consultant for Evaluation and </a:t>
            </a:r>
          </a:p>
          <a:p>
            <a:r>
              <a:rPr lang="en-US" dirty="0" smtClean="0"/>
              <a:t>Child Find</a:t>
            </a:r>
          </a:p>
          <a:p>
            <a:r>
              <a:rPr lang="en-US" dirty="0" smtClean="0"/>
              <a:t>kay.torchiana@region10.org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Revisions: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have been three revisions since the original publication: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1986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1992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2001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GORT – 4 (2001)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Normative data collected during 2000</a:t>
            </a:r>
          </a:p>
          <a:p>
            <a:r>
              <a:rPr lang="en-US" dirty="0" smtClean="0"/>
              <a:t>Keyed to the 2000 census, so it is representative of the current US population</a:t>
            </a:r>
          </a:p>
          <a:p>
            <a:r>
              <a:rPr lang="en-US" dirty="0" smtClean="0"/>
              <a:t>Absent of age, geographical region, gender, race, and disability bias </a:t>
            </a:r>
          </a:p>
          <a:p>
            <a:r>
              <a:rPr lang="en-US" dirty="0" smtClean="0"/>
              <a:t>Test results are valid for a wide variety of subgroups </a:t>
            </a:r>
          </a:p>
          <a:p>
            <a:r>
              <a:rPr lang="en-US" dirty="0" smtClean="0"/>
              <a:t>Two forms (A and B) are parallel – forms can be used interchangeably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Purpose: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dirty="0" smtClean="0"/>
              <a:t>Identify student problems</a:t>
            </a:r>
          </a:p>
          <a:p>
            <a:r>
              <a:rPr lang="en-US" dirty="0" smtClean="0"/>
              <a:t>Determine strengths and weaknesses</a:t>
            </a:r>
          </a:p>
          <a:p>
            <a:r>
              <a:rPr lang="en-US" dirty="0" smtClean="0"/>
              <a:t>Document Progress</a:t>
            </a:r>
          </a:p>
          <a:p>
            <a:r>
              <a:rPr lang="en-US" dirty="0" smtClean="0"/>
              <a:t>Conduct Research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Introduction: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Appropriate for ages 6-0 to 18-11</a:t>
            </a:r>
          </a:p>
          <a:p>
            <a:r>
              <a:rPr lang="en-US" dirty="0" smtClean="0"/>
              <a:t>Two forms (A and B) – each contain 14 separate stories</a:t>
            </a:r>
          </a:p>
          <a:p>
            <a:r>
              <a:rPr lang="en-US" dirty="0" smtClean="0"/>
              <a:t>Five multiple choice comprehension questions follow each story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Yields scores for: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Rate – amount of time taken by a student to read a story</a:t>
            </a:r>
          </a:p>
          <a:p>
            <a:r>
              <a:rPr lang="en-US" dirty="0" smtClean="0"/>
              <a:t>Accuracy – ability to pronounce each word</a:t>
            </a:r>
          </a:p>
          <a:p>
            <a:r>
              <a:rPr lang="en-US" dirty="0" smtClean="0"/>
              <a:t>Fluency – Rate and Accuracy combined</a:t>
            </a:r>
          </a:p>
          <a:p>
            <a:r>
              <a:rPr lang="en-US" dirty="0" smtClean="0"/>
              <a:t>Comprehension – student’s responses to questions concerning each story</a:t>
            </a:r>
          </a:p>
          <a:p>
            <a:r>
              <a:rPr lang="en-US" dirty="0" smtClean="0"/>
              <a:t>Overall Reading Ability – combines all scores by fluency and comprehension scores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/>
              <a:t>Scores: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Subtests reported as </a:t>
            </a:r>
            <a:r>
              <a:rPr lang="en-US" dirty="0" smtClean="0">
                <a:solidFill>
                  <a:srgbClr val="FF0000"/>
                </a:solidFill>
              </a:rPr>
              <a:t>standard scores </a:t>
            </a:r>
            <a:r>
              <a:rPr lang="en-US" dirty="0" smtClean="0"/>
              <a:t>with a mean of 10 and a standard deviation of 3</a:t>
            </a:r>
          </a:p>
          <a:p>
            <a:pPr>
              <a:buNone/>
            </a:pPr>
            <a:r>
              <a:rPr lang="en-US" dirty="0" smtClean="0"/>
              <a:t>    ( typical standard scores have a mean of 100, standard deviation of 10)</a:t>
            </a:r>
          </a:p>
          <a:p>
            <a:r>
              <a:rPr lang="en-US" dirty="0" smtClean="0"/>
              <a:t>Overall reading composite – reported as a </a:t>
            </a:r>
            <a:r>
              <a:rPr lang="en-US" dirty="0" smtClean="0">
                <a:solidFill>
                  <a:srgbClr val="FF0000"/>
                </a:solidFill>
              </a:rPr>
              <a:t>quotient </a:t>
            </a:r>
            <a:r>
              <a:rPr lang="en-US" dirty="0" smtClean="0"/>
              <a:t>(mean of 100, standard deviation of 15)</a:t>
            </a:r>
          </a:p>
          <a:p>
            <a:r>
              <a:rPr lang="en-US" dirty="0" smtClean="0"/>
              <a:t>Age, Grade equivalents and percentiles are also provided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System for performing an analysis of oral reading miscues: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B050"/>
                </a:solidFill>
              </a:rPr>
              <a:t>Meaning Similarity </a:t>
            </a:r>
            <a:r>
              <a:rPr lang="en-US" sz="2800" dirty="0" smtClean="0"/>
              <a:t>– appropriateness of student’s word error in regard to story meaning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Function Similarity </a:t>
            </a:r>
            <a:r>
              <a:rPr lang="en-US" sz="2800" dirty="0" smtClean="0"/>
              <a:t>– grammatical correctness of the word substitution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Graphic/Phonemic Similarity </a:t>
            </a:r>
            <a:r>
              <a:rPr lang="en-US" sz="2800" dirty="0" smtClean="0"/>
              <a:t>– similarity to the look and sound of the printed word</a:t>
            </a:r>
          </a:p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Multiple sources </a:t>
            </a:r>
            <a:r>
              <a:rPr lang="en-US" sz="2800" dirty="0" smtClean="0"/>
              <a:t>– combined meaning, function, an graphic-phonemic similarities to the printed word</a:t>
            </a: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Self- Correction </a:t>
            </a:r>
            <a:r>
              <a:rPr lang="en-US" sz="2800" dirty="0" smtClean="0"/>
              <a:t>– immediate corrections made by the student</a:t>
            </a:r>
          </a:p>
          <a:p>
            <a:pPr algn="ctr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</a:rPr>
              <a:t>Each are reported as a percentage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Gray Oral Reading Test&amp;#x0D;&amp;#x0A;GORT – 5&amp;#x0D;&amp;#x0A;Administration and Interpretation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Originated in 1963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Revisions: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GORT – 4 (2001)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Purpose:&amp;quot;&quot;/&gt;&lt;property id=&quot;20307&quot; value=&quot;265&quot;/&gt;&lt;/object&gt;&lt;object type=&quot;3&quot; unique_id=&quot;10009&quot;&gt;&lt;property id=&quot;20148&quot; value=&quot;5&quot;/&gt;&lt;property id=&quot;20300&quot; value=&quot;Slide 6 - &amp;quot;Introduction: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Yields scores for: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Scores:&amp;quot;&quot;/&gt;&lt;property id=&quot;20307&quot; value=&quot;262&quot;/&gt;&lt;/object&gt;&lt;object type=&quot;3&quot; unique_id=&quot;10012&quot;&gt;&lt;property id=&quot;20148&quot; value=&quot;5&quot;/&gt;&lt;property id=&quot;20300&quot; value=&quot;Slide 9 - &amp;quot;System for performing an analysis of oral reading miscues:&amp;quot;&quot;/&gt;&lt;property id=&quot;20307&quot; value=&quot;263&quot;/&gt;&lt;/object&gt;&lt;object type=&quot;3&quot; unique_id=&quot;10013&quot;&gt;&lt;property id=&quot;20148&quot; value=&quot;5&quot;/&gt;&lt;property id=&quot;20300&quot; value=&quot;Slide 10 - &amp;quot;Examiner’s Qualifications:&amp;quot;&quot;/&gt;&lt;property id=&quot;20307&quot; value=&quot;264&quot;/&gt;&lt;/object&gt;&lt;object type=&quot;3&quot; unique_id=&quot;10014&quot;&gt;&lt;property id=&quot;20148&quot; value=&quot;5&quot;/&gt;&lt;property id=&quot;20300&quot; value=&quot;Slide 11 - &amp;quot;Test administration rules:&amp;quot;&quot;/&gt;&lt;property id=&quot;20307&quot; value=&quot;266&quot;/&gt;&lt;/object&gt;&lt;object type=&quot;3&quot; unique_id=&quot;10015&quot;&gt;&lt;property id=&quot;20148&quot; value=&quot;5&quot;/&gt;&lt;property id=&quot;20300&quot; value=&quot;Slide 12 - &amp;quot;Administration:&amp;quot;&quot;/&gt;&lt;property id=&quot;20307&quot; value=&quot;269&quot;/&gt;&lt;/object&gt;&lt;object type=&quot;3&quot; unique_id=&quot;10016&quot;&gt;&lt;property id=&quot;20148&quot; value=&quot;5&quot;/&gt;&lt;property id=&quot;20300&quot; value=&quot;Slide 13 - &amp;quot;Basals and Ceilings:&amp;quot;&quot;/&gt;&lt;property id=&quot;20307&quot; value=&quot;270&quot;/&gt;&lt;/object&gt;&lt;object type=&quot;3&quot; unique_id=&quot;10017&quot;&gt;&lt;property id=&quot;20148&quot; value=&quot;5&quot;/&gt;&lt;property id=&quot;20300&quot; value=&quot;Slide 14 - &amp;quot;Comprehension:&amp;quot;&quot;/&gt;&lt;property id=&quot;20307&quot; value=&quot;271&quot;/&gt;&lt;/object&gt;&lt;object type=&quot;3&quot; unique_id=&quot;10018&quot;&gt;&lt;property id=&quot;20148&quot; value=&quot;5&quot;/&gt;&lt;property id=&quot;20300&quot; value=&quot;Slide 15 - &amp;quot;Heads up!&amp;quot;&quot;/&gt;&lt;property id=&quot;20307&quot; value=&quot;272&quot;/&gt;&lt;/object&gt;&lt;object type=&quot;3&quot; unique_id=&quot;10019&quot;&gt;&lt;property id=&quot;20148&quot; value=&quot;5&quot;/&gt;&lt;property id=&quot;20300&quot; value=&quot;Slide 16 - &amp;quot;Fluency:&amp;quot;&quot;/&gt;&lt;property id=&quot;20307&quot; value=&quot;273&quot;/&gt;&lt;/object&gt;&lt;object type=&quot;3&quot; unique_id=&quot;10020&quot;&gt;&lt;property id=&quot;20148&quot; value=&quot;5&quot;/&gt;&lt;property id=&quot;20300&quot; value=&quot;Slide 17 - &amp;quot;Heads up again!&amp;quot;&quot;/&gt;&lt;property id=&quot;20307&quot; value=&quot;274&quot;/&gt;&lt;/object&gt;&lt;object type=&quot;3&quot; unique_id=&quot;10021&quot;&gt;&lt;property id=&quot;20148&quot; value=&quot;5&quot;/&gt;&lt;property id=&quot;20300&quot; value=&quot;Slide 18 - &amp;quot;Know your Protocol:&amp;quot;&quot;/&gt;&lt;property id=&quot;20307&quot; value=&quot;267&quot;/&gt;&lt;/object&gt;&lt;object type=&quot;3&quot; unique_id=&quot;10022&quot;&gt;&lt;property id=&quot;20148&quot; value=&quot;5&quot;/&gt;&lt;property id=&quot;20300&quot; value=&quot;Slide 19 - &amp;quot;Know your Protocol:&amp;quot;&quot;/&gt;&lt;property id=&quot;20307&quot; value=&quot;268&quot;/&gt;&lt;/object&gt;&lt;object type=&quot;3&quot; unique_id=&quot;10023&quot;&gt;&lt;property id=&quot;20148&quot; value=&quot;5&quot;/&gt;&lt;property id=&quot;20300&quot; value=&quot;Slide 20 - &amp;quot;Administration:&amp;quot;&quot;/&gt;&lt;property id=&quot;20307&quot; value=&quot;275&quot;/&gt;&lt;/object&gt;&lt;object type=&quot;3&quot; unique_id=&quot;10024&quot;&gt;&lt;property id=&quot;20148&quot; value=&quot;5&quot;/&gt;&lt;property id=&quot;20300&quot; value=&quot;Slide 21 - &amp;quot;Record Deviations from Print:&amp;quot;&quot;/&gt;&lt;property id=&quot;20307&quot; value=&quot;276&quot;/&gt;&lt;/object&gt;&lt;object type=&quot;3&quot; unique_id=&quot;10025&quot;&gt;&lt;property id=&quot;20148&quot; value=&quot;5&quot;/&gt;&lt;property id=&quot;20300&quot; value=&quot;Slide 22 - &amp;quot;Record Deviations from Print:&amp;quot;&quot;/&gt;&lt;property id=&quot;20307&quot; value=&quot;277&quot;/&gt;&lt;/object&gt;&lt;object type=&quot;3&quot; unique_id=&quot;10026&quot;&gt;&lt;property id=&quot;20148&quot; value=&quot;5&quot;/&gt;&lt;property id=&quot;20300&quot; value=&quot;Slide 23 - &amp;quot;Record Deviations from Print:&amp;quot;&quot;/&gt;&lt;property id=&quot;20307&quot; value=&quot;278&quot;/&gt;&lt;/object&gt;&lt;object type=&quot;3&quot; unique_id=&quot;10027&quot;&gt;&lt;property id=&quot;20148&quot; value=&quot;5&quot;/&gt;&lt;property id=&quot;20300&quot; value=&quot;Slide 24 - &amp;quot;Comprehension score:&amp;quot;&quot;/&gt;&lt;property id=&quot;20307&quot; value=&quot;279&quot;/&gt;&lt;/object&gt;&lt;object type=&quot;3&quot; unique_id=&quot;10028&quot;&gt;&lt;property id=&quot;20148&quot; value=&quot;5&quot;/&gt;&lt;property id=&quot;20300&quot; value=&quot;Slide 25 - &amp;quot;Now… back to miscues…..&amp;quot;&quot;/&gt;&lt;property id=&quot;20307&quot; value=&quot;280&quot;/&gt;&lt;/object&gt;&lt;object type=&quot;3&quot; unique_id=&quot;10029&quot;&gt;&lt;property id=&quot;20148&quot; value=&quot;5&quot;/&gt;&lt;property id=&quot;20300&quot; value=&quot;Slide 26 - &amp;quot;Now… back to miscues…..&amp;quot;&quot;/&gt;&lt;property id=&quot;20307&quot; value=&quot;281&quot;/&gt;&lt;/object&gt;&lt;object type=&quot;3&quot; unique_id=&quot;10030&quot;&gt;&lt;property id=&quot;20148&quot; value=&quot;5&quot;/&gt;&lt;property id=&quot;20300&quot; value=&quot;Slide 27 - &amp;quot;Calculating Miscues:&amp;quot;&quot;/&gt;&lt;property id=&quot;20307&quot; value=&quot;282&quot;/&gt;&lt;/object&gt;&lt;object type=&quot;3&quot; unique_id=&quot;10031&quot;&gt;&lt;property id=&quot;20148&quot; value=&quot;5&quot;/&gt;&lt;property id=&quot;20300&quot; value=&quot;Slide 28 - &amp;quot;Last but not Least!&amp;quot;&quot;/&gt;&lt;property id=&quot;20307&quot; value=&quot;283&quot;/&gt;&lt;/object&gt;&lt;object type=&quot;3&quot; unique_id=&quot;10062&quot;&gt;&lt;property id=&quot;20148&quot; value=&quot;5&quot;/&gt;&lt;property id=&quot;20300&quot; value=&quot;Slide 29 - &amp;quot;Kay Torchiana&amp;quot;&quot;/&gt;&lt;property id=&quot;20307&quot; value=&quot;28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1398</Words>
  <Application>Microsoft Office PowerPoint</Application>
  <PresentationFormat>On-screen Show (4:3)</PresentationFormat>
  <Paragraphs>198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Gray Oral Reading Test GORT – 5 Administration and Interpretation</vt:lpstr>
      <vt:lpstr>Originated in 1963</vt:lpstr>
      <vt:lpstr>Revisions:</vt:lpstr>
      <vt:lpstr>GORT – 4 (2001)</vt:lpstr>
      <vt:lpstr>Purpose:</vt:lpstr>
      <vt:lpstr>Introduction:</vt:lpstr>
      <vt:lpstr>Yields scores for:</vt:lpstr>
      <vt:lpstr>Scores:</vt:lpstr>
      <vt:lpstr>System for performing an analysis of oral reading miscues:</vt:lpstr>
      <vt:lpstr>Examiner’s Qualifications:</vt:lpstr>
      <vt:lpstr>Test administration rules:</vt:lpstr>
      <vt:lpstr>Administration:</vt:lpstr>
      <vt:lpstr>Basals and Ceilings:</vt:lpstr>
      <vt:lpstr>Comprehension:</vt:lpstr>
      <vt:lpstr>Heads up!</vt:lpstr>
      <vt:lpstr>Fluency:</vt:lpstr>
      <vt:lpstr>Heads up again!</vt:lpstr>
      <vt:lpstr>Know your Protocol:</vt:lpstr>
      <vt:lpstr>Know your Protocol:</vt:lpstr>
      <vt:lpstr>Administration:</vt:lpstr>
      <vt:lpstr>Record Deviations from Print:</vt:lpstr>
      <vt:lpstr>Record Deviations from Print:</vt:lpstr>
      <vt:lpstr>Record Deviations from Print:</vt:lpstr>
      <vt:lpstr>Comprehension score:</vt:lpstr>
      <vt:lpstr>Now… back to miscues…..</vt:lpstr>
      <vt:lpstr>Now… back to miscues…..</vt:lpstr>
      <vt:lpstr>Calculating Miscues:</vt:lpstr>
      <vt:lpstr>Last but not Least!</vt:lpstr>
      <vt:lpstr>Kay Torchiana</vt:lpstr>
    </vt:vector>
  </TitlesOfParts>
  <Company>ESC Region 10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Gray Oral Reading Test GORT – 4 Administration and Interpretation</dc:title>
  <dc:creator>torchianak</dc:creator>
  <cp:lastModifiedBy>torchianak</cp:lastModifiedBy>
  <cp:revision>28</cp:revision>
  <dcterms:created xsi:type="dcterms:W3CDTF">2011-08-23T16:03:38Z</dcterms:created>
  <dcterms:modified xsi:type="dcterms:W3CDTF">2012-09-18T15:35:44Z</dcterms:modified>
</cp:coreProperties>
</file>